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4" r:id="rId18"/>
    <p:sldId id="273" r:id="rId19"/>
    <p:sldId id="276" r:id="rId20"/>
    <p:sldId id="277" r:id="rId21"/>
    <p:sldId id="278" r:id="rId22"/>
    <p:sldId id="280" r:id="rId23"/>
    <p:sldId id="281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22803-84EE-3B42-BF43-3AEFE5206B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1EB05F-E6D4-8C42-BD7D-A114EB5A86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C68677-88CC-8D42-ADEB-CA42348D4A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7DE360-4564-9849-A96D-54749D7C1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056F7-5B15-104C-9461-4E4FFD28C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11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91FF1-00BA-F543-A9E2-CE87CBEE8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69D4A4-179C-AF4D-9F5E-C177389199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54D87-2859-504A-952D-B1147EB24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28109-66EA-8B4B-8CFC-75E55F387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AE598-50C6-1C42-99E7-AD168CE3A3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3956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A0F828D-507E-5D40-A158-9BA64509C9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0A460D-B3F9-0A4F-900D-E1EEE21A49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1FA1E9-6444-D34E-A5D7-A3AB6CB835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BBB8D4-1CE9-7A45-A19D-BCF90355DF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AED4A-FB06-574F-AB4B-7921EF019F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533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77068A-B056-D142-9521-7E9C7089B0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E71014-9F4C-114D-B416-9122D9D96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2C69DF-B70E-3445-8440-9AC628C11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13386-C3F2-B74C-88BF-AFB521577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F9967-A68F-B848-879B-6339D9FE8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6538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BC94C-87F6-B647-82DD-BDB2B6E38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03B90-CD23-5446-B250-CEF53462B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E8C47A-B8FE-6F47-90E3-B991E9F99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AAC4FB-7030-A543-98C4-2CDE40227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23290D-C87B-034B-BD40-C1BA415B6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240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F8301-6B5B-D54B-8574-FAE2B930FE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A9E884-C518-124E-9F83-D7620D8CD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0611DF-271D-7645-ADA1-6C47DA99C5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CADD66-142D-B442-A6F6-920FA45123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33E22B-A53C-3149-A918-100AFF6AF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E9B4EF-A5F5-0447-AF91-AD6C1F87B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425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8401D-8409-B240-9E8E-BBDA18E586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9F159-C9D1-B440-800A-DE3324FE3D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B38A76-A32B-2641-8F51-8E0EE6FEF6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DDCBB6-82B3-AB45-AFCD-437DA0BAA03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F85812-9FDF-564F-98F9-D0DE7CC773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44A008-0FD7-3144-B0C0-045E8517A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A092CBA-2B2A-784D-9CD5-D15441B827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A5E607-1590-044F-90CE-54196BA412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293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C570F-663B-E34B-AD7A-5F2AFC8BDD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A4B922-E4A7-EA4B-A805-C99C5CB8A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5B09B6-571E-294E-95C7-22BC6F383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E4FA92-490A-534A-AF86-953D387E6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8261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674BFE8-3FB8-B24D-959B-CF44647C8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A17164-A583-184E-ADB8-FC1BF129E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CE59D3-BEE7-4745-8C8A-3E44B36FA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85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278A3-B89A-D04A-8E9A-D120368DC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AEB3D-B68B-4940-A997-3A086FD9A6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FE3514-6666-C545-B43A-D47B755F88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6BD28C-73C2-C94D-A4F4-7E03FDD31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93D85-16E4-CE49-B65C-3F4D630E1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F9451C-511F-6B40-96CE-5F8543B64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567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9032B2-AC98-4A4E-B76D-FA1E5996B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B410DD3-CC38-A74F-A56A-6664ECAA8C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7957F9-3386-5544-B7A8-1769FEEF0B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AE2ACB-9C2B-E745-BE93-0A80194BB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3202D1-E950-5845-9915-D15D0C2279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52606A-A10D-4546-A693-DBC58FCE8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3700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8E4653-8CEB-3342-88FB-D3AEA9AD2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FB7F85-2943-5746-BDD1-87491BEA1F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B26366-B3B7-E644-832B-B88955B7FA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4BB7F-7BEF-624E-9DC2-2F469B8DB114}" type="datetimeFigureOut">
              <a:rPr lang="en-US" smtClean="0"/>
              <a:t>1/14/21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119C3-18F5-4D44-AADE-601940564A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A6642-2D99-AE48-AF52-47F2924DBA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13E1A5-F6AC-2F49-BA45-01217422B4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932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D555EA-BA6E-4348-8D95-2405D5DF77C2}"/>
              </a:ext>
            </a:extLst>
          </p:cNvPr>
          <p:cNvSpPr txBox="1"/>
          <p:nvPr/>
        </p:nvSpPr>
        <p:spPr>
          <a:xfrm>
            <a:off x="1451114" y="1292088"/>
            <a:ext cx="9273208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MUSC 360: “MUSIC IN WESTERN CULTURE BEFORE 1900:</a:t>
            </a:r>
          </a:p>
          <a:p>
            <a:pPr algn="ctr"/>
            <a:r>
              <a:rPr lang="en-US" sz="2800" b="1" dirty="0"/>
              <a:t> </a:t>
            </a:r>
          </a:p>
          <a:p>
            <a:pPr algn="ctr"/>
            <a:r>
              <a:rPr lang="en-US" sz="2800" b="1" dirty="0"/>
              <a:t>MUSIC AS A PUBLIC ART”</a:t>
            </a:r>
          </a:p>
          <a:p>
            <a:pPr algn="ctr"/>
            <a:endParaRPr lang="en-US" sz="2400" b="1" dirty="0"/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INSTRUCTOR: DR. OLGA HALDEY</a:t>
            </a:r>
          </a:p>
          <a:p>
            <a:pPr algn="ctr"/>
            <a:endParaRPr lang="en-US" sz="2400" b="1" dirty="0"/>
          </a:p>
          <a:p>
            <a:pPr algn="ctr"/>
            <a:r>
              <a:rPr lang="en-US" sz="2400" b="1" dirty="0"/>
              <a:t>TEACHING ASSISTANTS: PATRICK ALLIES, NICOLE STEINBERG</a:t>
            </a:r>
          </a:p>
        </p:txBody>
      </p:sp>
    </p:spTree>
    <p:extLst>
      <p:ext uri="{BB962C8B-B14F-4D97-AF65-F5344CB8AC3E}">
        <p14:creationId xmlns:p14="http://schemas.microsoft.com/office/powerpoint/2010/main" val="13674733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825191" y="2720898"/>
            <a:ext cx="11050858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 err="1"/>
              <a:t>Viderunt</a:t>
            </a:r>
            <a:r>
              <a:rPr lang="en-US" sz="2200" b="1" i="1" dirty="0"/>
              <a:t> </a:t>
            </a:r>
            <a:r>
              <a:rPr lang="en-US" sz="2200" b="1" i="1" dirty="0" err="1"/>
              <a:t>omnes</a:t>
            </a:r>
            <a:r>
              <a:rPr lang="en-US" sz="2200" b="1" i="1" dirty="0"/>
              <a:t> </a:t>
            </a:r>
            <a:r>
              <a:rPr lang="en-US" sz="2200" b="1" dirty="0"/>
              <a:t>(“All the ends of the earth have seen the salvation of our God”)</a:t>
            </a:r>
          </a:p>
          <a:p>
            <a:endParaRPr lang="en-US" sz="2200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Gradual</a:t>
            </a:r>
            <a:r>
              <a:rPr lang="en-US" sz="2200" dirty="0"/>
              <a:t> (a lesson chant, performed after the first reading)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Proper: text from Psalm 97, lines 2-4 (continues from the Introit)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Responsorial psalmody </a:t>
            </a:r>
            <a:r>
              <a:rPr lang="en-US" sz="2200" dirty="0"/>
              <a:t>(performed by a soloist alternating with a choir)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Structure: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Response – melismatic </a:t>
            </a:r>
            <a:r>
              <a:rPr lang="en-US" sz="2200" dirty="0"/>
              <a:t>text setting</a:t>
            </a:r>
            <a:endParaRPr lang="en-US" sz="2200" i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Verse</a:t>
            </a:r>
            <a:r>
              <a:rPr lang="en-US" sz="2200" dirty="0"/>
              <a:t> (marked </a:t>
            </a:r>
            <a:r>
              <a:rPr lang="en-US" sz="2200" i="1" dirty="0"/>
              <a:t>V.</a:t>
            </a:r>
            <a:r>
              <a:rPr lang="en-US" sz="2200" dirty="0"/>
              <a:t>) – very </a:t>
            </a:r>
            <a:r>
              <a:rPr lang="en-US" sz="2200" i="1" dirty="0"/>
              <a:t>melismatic </a:t>
            </a:r>
            <a:r>
              <a:rPr lang="en-US" sz="2200" dirty="0"/>
              <a:t>text setting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Texture: </a:t>
            </a:r>
            <a:r>
              <a:rPr lang="en-US" sz="2200" b="1" i="1" dirty="0"/>
              <a:t>monophonic</a:t>
            </a: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Pitch organization: </a:t>
            </a:r>
            <a:r>
              <a:rPr lang="en-US" sz="2200" b="1" i="1" dirty="0"/>
              <a:t>mode 5</a:t>
            </a:r>
            <a:r>
              <a:rPr lang="en-US" sz="2200" dirty="0"/>
              <a:t> (</a:t>
            </a:r>
            <a:r>
              <a:rPr lang="en-US" sz="2200" i="1" dirty="0"/>
              <a:t>final</a:t>
            </a:r>
            <a:r>
              <a:rPr lang="en-US" sz="2200" dirty="0"/>
              <a:t> – F, </a:t>
            </a:r>
            <a:r>
              <a:rPr lang="en-US" sz="2200" i="1" dirty="0"/>
              <a:t>reciting tone </a:t>
            </a:r>
            <a:r>
              <a:rPr lang="en-US" sz="2200" dirty="0"/>
              <a:t>– C)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Melodic construction: melodic formulas, multiple long </a:t>
            </a:r>
            <a:r>
              <a:rPr lang="en-US" sz="2200" b="1" i="1" dirty="0" err="1"/>
              <a:t>melismas</a:t>
            </a:r>
            <a:r>
              <a:rPr lang="en-US" sz="2200" dirty="0"/>
              <a:t> (passages of florid music chanted over a single syllable of text)</a:t>
            </a:r>
            <a:endParaRPr lang="en-US" sz="22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997579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Chant is a </a:t>
            </a:r>
            <a:r>
              <a:rPr lang="en-US" sz="2200" b="1" i="1" dirty="0"/>
              <a:t>non-literate/unwritten</a:t>
            </a:r>
            <a:r>
              <a:rPr lang="en-US" sz="2200" dirty="0"/>
              <a:t> tradition: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Singers </a:t>
            </a:r>
            <a:r>
              <a:rPr lang="en-US" sz="2200" i="1" dirty="0"/>
              <a:t>do not </a:t>
            </a:r>
            <a:r>
              <a:rPr lang="en-US" sz="2200" dirty="0"/>
              <a:t>perform chant melodies from a notated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They reconstruct the melodies in performance, using their knowledge of melodic formulas, performance conventions, and the rules of Latin grammar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b="1" i="1" dirty="0"/>
              <a:t>NB: the chant is </a:t>
            </a:r>
            <a:r>
              <a:rPr lang="en-US" sz="2200" b="1" i="1" u="sng" dirty="0"/>
              <a:t>neither</a:t>
            </a:r>
            <a:r>
              <a:rPr lang="en-US" sz="2200" b="1" dirty="0"/>
              <a:t> </a:t>
            </a:r>
            <a:r>
              <a:rPr lang="en-US" sz="2200" b="1" i="1" dirty="0"/>
              <a:t>memorized </a:t>
            </a:r>
            <a:r>
              <a:rPr lang="en-US" sz="2200" b="1" i="1" u="sng" dirty="0"/>
              <a:t>nor</a:t>
            </a:r>
            <a:r>
              <a:rPr lang="en-US" sz="2200" b="1" i="1" dirty="0"/>
              <a:t> improvised!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1025911" y="4309296"/>
            <a:ext cx="1092819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Notation is initially used primarily for newly composed chant repertoire: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i="1" dirty="0"/>
              <a:t>Sequences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Tropes</a:t>
            </a:r>
            <a:r>
              <a:rPr lang="en-US" sz="2200" dirty="0"/>
              <a:t> – textual and/or musical insertions into the body of the original chant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An </a:t>
            </a:r>
            <a:r>
              <a:rPr lang="en-US" sz="2200" dirty="0" err="1"/>
              <a:t>untexted</a:t>
            </a:r>
            <a:r>
              <a:rPr lang="en-US" sz="2200" dirty="0"/>
              <a:t> trope (usually, a new melisma) makes the chant melody more festive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A texted trope elaborates/comments on the text of the chant, making it more Proper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Tropes can be inserted before, after, and/or in-between sections and phrases of a chant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i="1" dirty="0"/>
          </a:p>
        </p:txBody>
      </p:sp>
    </p:spTree>
    <p:extLst>
      <p:ext uri="{BB962C8B-B14F-4D97-AF65-F5344CB8AC3E}">
        <p14:creationId xmlns:p14="http://schemas.microsoft.com/office/powerpoint/2010/main" val="31046466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Chant is a </a:t>
            </a:r>
            <a:r>
              <a:rPr lang="en-US" sz="2200" b="1" i="1" dirty="0"/>
              <a:t>non-literate/unwritten</a:t>
            </a:r>
            <a:r>
              <a:rPr lang="en-US" sz="2200" dirty="0"/>
              <a:t> tradition: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Singers </a:t>
            </a:r>
            <a:r>
              <a:rPr lang="en-US" sz="2200" i="1" dirty="0"/>
              <a:t>do not </a:t>
            </a:r>
            <a:r>
              <a:rPr lang="en-US" sz="2200" dirty="0"/>
              <a:t>perform chant melodies from a notated score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They reconstruct the melodies in performance, using their knowledge of melodic formulas, performance conventions, and the rules of Latin grammar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b="1" i="1" dirty="0"/>
              <a:t>NB: the chant is </a:t>
            </a:r>
            <a:r>
              <a:rPr lang="en-US" sz="2200" b="1" i="1" u="sng" dirty="0"/>
              <a:t>not</a:t>
            </a:r>
            <a:r>
              <a:rPr lang="en-US" sz="2200" b="1" i="1" dirty="0"/>
              <a:t> improvised!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1025911" y="4309296"/>
            <a:ext cx="1092819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Notation is initially used primarily for newly composed chant repertoire: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i="1" dirty="0"/>
              <a:t>Sequences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Tropes</a:t>
            </a:r>
            <a:r>
              <a:rPr lang="en-US" sz="2200" dirty="0"/>
              <a:t> – new material inserted into the body of the original chant; </a:t>
            </a:r>
            <a:r>
              <a:rPr lang="en-US" sz="2200" b="1" dirty="0"/>
              <a:t>sung by a soloist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An </a:t>
            </a:r>
            <a:r>
              <a:rPr lang="en-US" sz="2200" dirty="0" err="1"/>
              <a:t>untexted</a:t>
            </a:r>
            <a:r>
              <a:rPr lang="en-US" sz="2200" dirty="0"/>
              <a:t> trope (usually, a new melisma) makes a chant melody more festive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A texted trope elaborates/comments on the text of the chant, making it more Proper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Tropes can be inserted before, after, and/or in-between sections and phrases of a chant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NB: early polyphony </a:t>
            </a:r>
            <a:r>
              <a:rPr lang="en-US" sz="2200" dirty="0"/>
              <a:t>is an example of </a:t>
            </a:r>
            <a:r>
              <a:rPr lang="en-US" sz="2200" b="1" i="1" dirty="0" err="1"/>
              <a:t>troping</a:t>
            </a:r>
            <a:r>
              <a:rPr lang="en-US" sz="2200" b="1" i="1" dirty="0"/>
              <a:t> </a:t>
            </a:r>
            <a:r>
              <a:rPr lang="en-US" sz="2200" dirty="0"/>
              <a:t>(i.e., chant and trope sung together)</a:t>
            </a:r>
          </a:p>
        </p:txBody>
      </p:sp>
    </p:spTree>
    <p:extLst>
      <p:ext uri="{BB962C8B-B14F-4D97-AF65-F5344CB8AC3E}">
        <p14:creationId xmlns:p14="http://schemas.microsoft.com/office/powerpoint/2010/main" val="1839371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i="1" dirty="0"/>
              <a:t>Organum</a:t>
            </a:r>
            <a:r>
              <a:rPr lang="en-US" sz="2200" dirty="0"/>
              <a:t>: earliest type of polyphony</a:t>
            </a:r>
            <a:endParaRPr lang="en-US" sz="2200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Two-part texture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Chant in the lower voice (</a:t>
            </a:r>
            <a:r>
              <a:rPr lang="en-US" sz="2200" i="1" dirty="0"/>
              <a:t>tenor</a:t>
            </a:r>
            <a:r>
              <a:rPr lang="en-US" sz="2200" dirty="0"/>
              <a:t>) – sung by </a:t>
            </a:r>
            <a:r>
              <a:rPr lang="en-US" sz="2200" b="1" dirty="0"/>
              <a:t>choir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Newly composed upper voice (</a:t>
            </a:r>
            <a:r>
              <a:rPr lang="en-US" sz="2200" i="1" dirty="0" err="1"/>
              <a:t>duplum</a:t>
            </a:r>
            <a:r>
              <a:rPr lang="en-US" sz="2200" dirty="0"/>
              <a:t>) – sung by </a:t>
            </a:r>
            <a:r>
              <a:rPr lang="en-US" sz="2200" b="1" dirty="0"/>
              <a:t>soloist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Type of </a:t>
            </a:r>
            <a:r>
              <a:rPr lang="en-US" sz="2200" i="1" dirty="0"/>
              <a:t>organum </a:t>
            </a:r>
            <a:r>
              <a:rPr lang="en-US" sz="2200" dirty="0"/>
              <a:t>practice at Notre-Dame Cathedral ca. 1280: </a:t>
            </a:r>
            <a:r>
              <a:rPr lang="en-US" sz="2200" b="1" i="1" dirty="0"/>
              <a:t>florid</a:t>
            </a:r>
            <a:r>
              <a:rPr lang="en-US" sz="2200" dirty="0"/>
              <a:t> or </a:t>
            </a:r>
            <a:r>
              <a:rPr lang="en-US" sz="2200" b="1" i="1" dirty="0"/>
              <a:t>melismatic organum</a:t>
            </a:r>
            <a:endParaRPr lang="en-US" sz="2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Tenor </a:t>
            </a:r>
            <a:r>
              <a:rPr lang="en-US" sz="2200" dirty="0"/>
              <a:t>– very slow, drone-like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 err="1"/>
              <a:t>Duplum</a:t>
            </a:r>
            <a:r>
              <a:rPr lang="en-US" sz="2200" dirty="0"/>
              <a:t> – fast, florid, multiple notes per each note of chant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1159727" y="4986404"/>
            <a:ext cx="10794379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/>
              <a:t>Magnus Liber </a:t>
            </a:r>
            <a:r>
              <a:rPr lang="en-US" sz="2200" b="1" i="1" dirty="0" err="1"/>
              <a:t>Organi</a:t>
            </a:r>
            <a:r>
              <a:rPr lang="en-US" sz="2200" b="1" dirty="0"/>
              <a:t> </a:t>
            </a:r>
            <a:r>
              <a:rPr lang="en-US" sz="2200" dirty="0"/>
              <a:t>(“The Great Book of Organum”):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Collection of </a:t>
            </a:r>
            <a:r>
              <a:rPr lang="en-US" sz="2200" i="1" dirty="0"/>
              <a:t>organum</a:t>
            </a:r>
            <a:r>
              <a:rPr lang="en-US" sz="2200" dirty="0"/>
              <a:t> settings of responsorial chants’ solo sections for all major feasts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Composed by: </a:t>
            </a:r>
            <a:r>
              <a:rPr lang="en-US" sz="2200" b="1" dirty="0"/>
              <a:t>Master </a:t>
            </a:r>
            <a:r>
              <a:rPr lang="en-US" sz="2200" b="1" dirty="0" err="1"/>
              <a:t>Leonin</a:t>
            </a:r>
            <a:r>
              <a:rPr lang="en-US" sz="2200" b="1" dirty="0"/>
              <a:t> </a:t>
            </a:r>
            <a:r>
              <a:rPr lang="en-US" sz="2200" dirty="0"/>
              <a:t>(ca. 1170); revised by: </a:t>
            </a:r>
            <a:r>
              <a:rPr lang="en-US" sz="2200" b="1" dirty="0"/>
              <a:t>Master </a:t>
            </a:r>
            <a:r>
              <a:rPr lang="en-US" sz="2200" b="1" dirty="0" err="1"/>
              <a:t>Perotin</a:t>
            </a:r>
            <a:r>
              <a:rPr lang="en-US" sz="2200" b="1" dirty="0"/>
              <a:t> </a:t>
            </a:r>
            <a:r>
              <a:rPr lang="en-US" sz="2200" dirty="0"/>
              <a:t>(ca. 1200)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/>
              <a:t>Named and discussed in the account by </a:t>
            </a:r>
            <a:r>
              <a:rPr lang="en-US" sz="2200" b="1" i="1" dirty="0"/>
              <a:t>Anonymous IV</a:t>
            </a:r>
            <a:r>
              <a:rPr lang="en-US" sz="2200" dirty="0"/>
              <a:t> (ca. 1280)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/>
              <a:t>Today, known as </a:t>
            </a:r>
            <a:r>
              <a:rPr lang="en-US" sz="2200" b="1" i="1" dirty="0"/>
              <a:t>The School of Notre Dame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434677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Major innovation of the School of Notre-Dame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i="1" dirty="0"/>
              <a:t>Rhythmic modes</a:t>
            </a:r>
            <a:r>
              <a:rPr lang="en-US" sz="2200" dirty="0"/>
              <a:t> – a system of rhythmic organization for </a:t>
            </a:r>
            <a:r>
              <a:rPr lang="en-US" sz="2200" i="1" dirty="0"/>
              <a:t>organum </a:t>
            </a:r>
            <a:r>
              <a:rPr lang="en-US" sz="2200" dirty="0"/>
              <a:t>(includes both composition and notation)</a:t>
            </a:r>
            <a:endParaRPr lang="en-US" sz="2200" b="1" i="1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Two durations: </a:t>
            </a:r>
            <a:r>
              <a:rPr lang="en-US" sz="2200" i="1" dirty="0"/>
              <a:t>long</a:t>
            </a:r>
            <a:r>
              <a:rPr lang="en-US" sz="2200" dirty="0"/>
              <a:t> and </a:t>
            </a:r>
            <a:r>
              <a:rPr lang="en-US" sz="2200" i="1" dirty="0"/>
              <a:t>breve</a:t>
            </a:r>
            <a:endParaRPr lang="en-US" sz="2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Rhythmic patterns grouped into </a:t>
            </a:r>
            <a:r>
              <a:rPr lang="en-US" sz="2200" i="1" dirty="0"/>
              <a:t>perfections</a:t>
            </a:r>
            <a:r>
              <a:rPr lang="en-US" sz="2200" dirty="0"/>
              <a:t> (units of 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err="1"/>
              <a:t>Leonin’s</a:t>
            </a:r>
            <a:r>
              <a:rPr lang="en-US" sz="2200" dirty="0"/>
              <a:t> style: </a:t>
            </a:r>
            <a:r>
              <a:rPr lang="en-US" sz="2200" i="1" dirty="0"/>
              <a:t>organum </a:t>
            </a:r>
            <a:r>
              <a:rPr lang="en-US" sz="2200" i="1" dirty="0" err="1"/>
              <a:t>purum</a:t>
            </a:r>
            <a:r>
              <a:rPr lang="en-US" sz="2200" dirty="0"/>
              <a:t> (“pure </a:t>
            </a:r>
            <a:r>
              <a:rPr lang="en-US" sz="2200" i="1" dirty="0"/>
              <a:t>organum</a:t>
            </a:r>
            <a:r>
              <a:rPr lang="en-US" sz="2200" dirty="0"/>
              <a:t>”)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Tenor </a:t>
            </a:r>
            <a:r>
              <a:rPr lang="en-US" sz="2200" dirty="0"/>
              <a:t>is slow, in free rhythm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 err="1"/>
              <a:t>Duplum</a:t>
            </a:r>
            <a:r>
              <a:rPr lang="en-US" sz="2200" i="1" dirty="0"/>
              <a:t> </a:t>
            </a:r>
            <a:r>
              <a:rPr lang="en-US" sz="2200" dirty="0"/>
              <a:t>is fast, in rhythmic modes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 err="1"/>
              <a:t>Perotin’s</a:t>
            </a:r>
            <a:r>
              <a:rPr lang="en-US" sz="2200" dirty="0"/>
              <a:t> style: </a:t>
            </a:r>
            <a:r>
              <a:rPr lang="en-US" sz="2200" i="1" dirty="0" err="1"/>
              <a:t>discant</a:t>
            </a:r>
            <a:endParaRPr lang="en-US" sz="2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Tenor </a:t>
            </a:r>
            <a:r>
              <a:rPr lang="en-US" sz="2200" dirty="0"/>
              <a:t>and </a:t>
            </a:r>
            <a:r>
              <a:rPr lang="en-US" sz="2200" i="1" dirty="0" err="1"/>
              <a:t>duplum</a:t>
            </a:r>
            <a:r>
              <a:rPr lang="en-US" sz="2200" dirty="0"/>
              <a:t> are both fast and in rhythmic modes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1215483" y="5578321"/>
            <a:ext cx="10303727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/>
              <a:t>Perotin’s</a:t>
            </a:r>
            <a:r>
              <a:rPr lang="en-US" sz="2200" dirty="0"/>
              <a:t> revisions to </a:t>
            </a:r>
            <a:r>
              <a:rPr lang="en-US" sz="2200" i="1" dirty="0"/>
              <a:t>Magnus Liber</a:t>
            </a:r>
            <a:r>
              <a:rPr lang="en-US" sz="2200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Replaces </a:t>
            </a:r>
            <a:r>
              <a:rPr lang="en-US" sz="2200" i="1" dirty="0"/>
              <a:t>organum </a:t>
            </a:r>
            <a:r>
              <a:rPr lang="en-US" sz="2200" i="1" dirty="0" err="1"/>
              <a:t>purum</a:t>
            </a:r>
            <a:r>
              <a:rPr lang="en-US" sz="2200" dirty="0"/>
              <a:t> with </a:t>
            </a:r>
            <a:r>
              <a:rPr lang="en-US" sz="2200" i="1" dirty="0" err="1"/>
              <a:t>discant</a:t>
            </a:r>
            <a:r>
              <a:rPr lang="en-US" sz="2200" dirty="0"/>
              <a:t> on long </a:t>
            </a:r>
            <a:r>
              <a:rPr lang="en-US" sz="2200" dirty="0" err="1"/>
              <a:t>melismas</a:t>
            </a:r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Composes new </a:t>
            </a:r>
            <a:r>
              <a:rPr lang="en-US" sz="2200" i="1" dirty="0" err="1"/>
              <a:t>discant</a:t>
            </a:r>
            <a:r>
              <a:rPr lang="en-US" sz="2200" i="1" dirty="0"/>
              <a:t> clausulae</a:t>
            </a:r>
            <a:r>
              <a:rPr lang="en-US" sz="2200" dirty="0"/>
              <a:t> (“clauses”) which singers can substitute at will</a:t>
            </a:r>
          </a:p>
        </p:txBody>
      </p:sp>
    </p:spTree>
    <p:extLst>
      <p:ext uri="{BB962C8B-B14F-4D97-AF65-F5344CB8AC3E}">
        <p14:creationId xmlns:p14="http://schemas.microsoft.com/office/powerpoint/2010/main" val="32714348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 err="1"/>
              <a:t>Leonin’s</a:t>
            </a:r>
            <a:r>
              <a:rPr lang="en-US" sz="2200" b="1" dirty="0"/>
              <a:t> </a:t>
            </a:r>
            <a:r>
              <a:rPr lang="en-US" sz="2200" b="1" i="1" dirty="0" err="1"/>
              <a:t>duplum</a:t>
            </a:r>
            <a:r>
              <a:rPr lang="en-US" sz="2200" b="1" i="1" dirty="0"/>
              <a:t> </a:t>
            </a:r>
            <a:r>
              <a:rPr lang="en-US" sz="2200" dirty="0"/>
              <a:t>setting of </a:t>
            </a:r>
            <a:r>
              <a:rPr lang="en-US" sz="2200" b="1" i="1" dirty="0" err="1"/>
              <a:t>Viderunt</a:t>
            </a:r>
            <a:r>
              <a:rPr lang="en-US" sz="2200" b="1" i="1" dirty="0"/>
              <a:t> </a:t>
            </a:r>
            <a:r>
              <a:rPr lang="en-US" sz="2200" b="1" i="1" dirty="0" err="1"/>
              <a:t>omnes</a:t>
            </a:r>
            <a:r>
              <a:rPr lang="en-US" sz="2200" b="1" i="1" dirty="0"/>
              <a:t> </a:t>
            </a:r>
            <a:r>
              <a:rPr lang="en-US" sz="2200" dirty="0"/>
              <a:t>(</a:t>
            </a:r>
            <a:r>
              <a:rPr lang="en-US" sz="2200" i="1" dirty="0"/>
              <a:t>Magnus Liber</a:t>
            </a:r>
            <a:r>
              <a:rPr lang="en-US" sz="2200" dirty="0"/>
              <a:t>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Polyphony in solo sections only; choral sections monophonic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Polyphonic portions: two voices (</a:t>
            </a:r>
            <a:r>
              <a:rPr lang="en-US" sz="2200" i="1" dirty="0"/>
              <a:t>tenor </a:t>
            </a:r>
            <a:r>
              <a:rPr lang="en-US" sz="2200" dirty="0"/>
              <a:t>and </a:t>
            </a:r>
            <a:r>
              <a:rPr lang="en-US" sz="2200" i="1" dirty="0" err="1"/>
              <a:t>duplum</a:t>
            </a:r>
            <a:r>
              <a:rPr lang="en-US" sz="2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Two distinct styles of </a:t>
            </a:r>
            <a:r>
              <a:rPr lang="en-US" sz="2200" b="1" i="1" dirty="0"/>
              <a:t>counterpoint </a:t>
            </a:r>
            <a:r>
              <a:rPr lang="en-US" sz="2200" dirty="0"/>
              <a:t>(relationship between the voices in a polyphonic texture)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Organum </a:t>
            </a:r>
            <a:r>
              <a:rPr lang="en-US" sz="2200" i="1" dirty="0" err="1"/>
              <a:t>purum</a:t>
            </a:r>
            <a:r>
              <a:rPr lang="en-US" sz="2200" dirty="0"/>
              <a:t> (</a:t>
            </a:r>
            <a:r>
              <a:rPr lang="en-US" sz="2200" dirty="0" err="1"/>
              <a:t>Leonin’s</a:t>
            </a:r>
            <a:r>
              <a:rPr lang="en-US" sz="2200" dirty="0"/>
              <a:t> original)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Several sections of </a:t>
            </a:r>
            <a:r>
              <a:rPr lang="en-US" sz="2200" i="1" dirty="0" err="1"/>
              <a:t>discant</a:t>
            </a:r>
            <a:r>
              <a:rPr lang="en-US" sz="2200" i="1" dirty="0"/>
              <a:t> </a:t>
            </a:r>
            <a:r>
              <a:rPr lang="en-US" sz="2200" dirty="0"/>
              <a:t>of various lengths (</a:t>
            </a:r>
            <a:r>
              <a:rPr lang="en-US" sz="2200" dirty="0" err="1"/>
              <a:t>Perotin’s</a:t>
            </a:r>
            <a:r>
              <a:rPr lang="en-US" sz="2200" dirty="0"/>
              <a:t> revisions)</a:t>
            </a:r>
          </a:p>
        </p:txBody>
      </p:sp>
    </p:spTree>
    <p:extLst>
      <p:ext uri="{BB962C8B-B14F-4D97-AF65-F5344CB8AC3E}">
        <p14:creationId xmlns:p14="http://schemas.microsoft.com/office/powerpoint/2010/main" val="34141402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 err="1"/>
              <a:t>Leonin’s</a:t>
            </a:r>
            <a:r>
              <a:rPr lang="en-US" sz="2200" b="1" dirty="0"/>
              <a:t> </a:t>
            </a:r>
            <a:r>
              <a:rPr lang="en-US" sz="2200" b="1" i="1" dirty="0" err="1"/>
              <a:t>duplum</a:t>
            </a:r>
            <a:r>
              <a:rPr lang="en-US" sz="2200" b="1" i="1" dirty="0"/>
              <a:t> </a:t>
            </a:r>
            <a:r>
              <a:rPr lang="en-US" sz="2200" dirty="0"/>
              <a:t>setting of </a:t>
            </a:r>
            <a:r>
              <a:rPr lang="en-US" sz="2200" b="1" i="1" dirty="0" err="1"/>
              <a:t>Viderunt</a:t>
            </a:r>
            <a:r>
              <a:rPr lang="en-US" sz="2200" b="1" i="1" dirty="0"/>
              <a:t> </a:t>
            </a:r>
            <a:r>
              <a:rPr lang="en-US" sz="2200" b="1" i="1" dirty="0" err="1"/>
              <a:t>omnes</a:t>
            </a:r>
            <a:r>
              <a:rPr lang="en-US" sz="2200" b="1" i="1" dirty="0"/>
              <a:t> </a:t>
            </a:r>
            <a:r>
              <a:rPr lang="en-US" sz="2200" dirty="0"/>
              <a:t>(</a:t>
            </a:r>
            <a:r>
              <a:rPr lang="en-US" sz="2200" i="1" dirty="0"/>
              <a:t>Magnus Liber</a:t>
            </a:r>
            <a:r>
              <a:rPr lang="en-US" sz="2200" dirty="0"/>
              <a:t>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Polyphony in solo sections only; choral sections monophonic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Polyphonic portions: two voices (</a:t>
            </a:r>
            <a:r>
              <a:rPr lang="en-US" sz="2200" i="1" dirty="0"/>
              <a:t>tenor </a:t>
            </a:r>
            <a:r>
              <a:rPr lang="en-US" sz="2200" dirty="0"/>
              <a:t>and </a:t>
            </a:r>
            <a:r>
              <a:rPr lang="en-US" sz="2200" i="1" dirty="0" err="1"/>
              <a:t>duplum</a:t>
            </a:r>
            <a:r>
              <a:rPr lang="en-US" sz="2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Two distinct styles of </a:t>
            </a:r>
            <a:r>
              <a:rPr lang="en-US" sz="2200" b="1" i="1" dirty="0"/>
              <a:t>counterpoint </a:t>
            </a:r>
            <a:r>
              <a:rPr lang="en-US" sz="2200" dirty="0"/>
              <a:t>(relationship between the voices in a polyphonic texture)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Organum </a:t>
            </a:r>
            <a:r>
              <a:rPr lang="en-US" sz="2200" i="1" dirty="0" err="1"/>
              <a:t>purum</a:t>
            </a:r>
            <a:r>
              <a:rPr lang="en-US" sz="2200" dirty="0"/>
              <a:t> (</a:t>
            </a:r>
            <a:r>
              <a:rPr lang="en-US" sz="2200" dirty="0" err="1"/>
              <a:t>Leonin’s</a:t>
            </a:r>
            <a:r>
              <a:rPr lang="en-US" sz="2200" dirty="0"/>
              <a:t> original)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Several sections of </a:t>
            </a:r>
            <a:r>
              <a:rPr lang="en-US" sz="2200" i="1" dirty="0" err="1"/>
              <a:t>discant</a:t>
            </a:r>
            <a:r>
              <a:rPr lang="en-US" sz="2200" i="1" dirty="0"/>
              <a:t> </a:t>
            </a:r>
            <a:r>
              <a:rPr lang="en-US" sz="2200" dirty="0"/>
              <a:t>of various lengths (</a:t>
            </a:r>
            <a:r>
              <a:rPr lang="en-US" sz="2200" dirty="0" err="1"/>
              <a:t>Perotin’s</a:t>
            </a:r>
            <a:r>
              <a:rPr lang="en-US" sz="2200" dirty="0"/>
              <a:t> revisions)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1248937" y="4901213"/>
            <a:ext cx="1027027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 err="1"/>
              <a:t>Perotin’s</a:t>
            </a:r>
            <a:r>
              <a:rPr lang="en-US" sz="2200" b="1" dirty="0"/>
              <a:t> </a:t>
            </a:r>
            <a:r>
              <a:rPr lang="en-US" sz="2200" b="1" i="1" dirty="0" err="1"/>
              <a:t>quadruplum</a:t>
            </a:r>
            <a:r>
              <a:rPr lang="en-US" sz="2200" b="1" i="1" dirty="0"/>
              <a:t> </a:t>
            </a:r>
            <a:r>
              <a:rPr lang="en-US" sz="2200" dirty="0"/>
              <a:t>setting of </a:t>
            </a:r>
            <a:r>
              <a:rPr lang="en-US" sz="2200" b="1" i="1" dirty="0" err="1"/>
              <a:t>Viderunt</a:t>
            </a:r>
            <a:r>
              <a:rPr lang="en-US" sz="2200" b="1" i="1" dirty="0"/>
              <a:t> </a:t>
            </a:r>
            <a:r>
              <a:rPr lang="en-US" sz="2200" b="1" i="1" dirty="0" err="1"/>
              <a:t>omnes</a:t>
            </a:r>
            <a:r>
              <a:rPr lang="en-US" sz="2200" b="1" i="1" dirty="0"/>
              <a:t> </a:t>
            </a:r>
            <a:r>
              <a:rPr lang="en-US" sz="2200" dirty="0"/>
              <a:t>(discussed by Anonymous IV):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4 voices (</a:t>
            </a:r>
            <a:r>
              <a:rPr lang="en-US" sz="2200" i="1" dirty="0"/>
              <a:t>tenor, </a:t>
            </a:r>
            <a:r>
              <a:rPr lang="en-US" sz="2200" i="1" dirty="0" err="1"/>
              <a:t>duplum</a:t>
            </a:r>
            <a:r>
              <a:rPr lang="en-US" sz="2200" i="1" dirty="0"/>
              <a:t>, triplum, </a:t>
            </a:r>
            <a:r>
              <a:rPr lang="en-US" sz="2200" i="1" dirty="0" err="1"/>
              <a:t>quadruplum</a:t>
            </a:r>
            <a:r>
              <a:rPr lang="en-US" sz="2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Alternating sections of </a:t>
            </a:r>
            <a:r>
              <a:rPr lang="en-US" sz="2200" i="1" dirty="0"/>
              <a:t>organum </a:t>
            </a:r>
            <a:r>
              <a:rPr lang="en-US" sz="2200" i="1" dirty="0" err="1"/>
              <a:t>purum</a:t>
            </a:r>
            <a:r>
              <a:rPr lang="en-US" sz="2200" i="1" dirty="0"/>
              <a:t> </a:t>
            </a:r>
            <a:r>
              <a:rPr lang="en-US" sz="2200" dirty="0"/>
              <a:t>and </a:t>
            </a:r>
            <a:r>
              <a:rPr lang="en-US" sz="2200" i="1" dirty="0" err="1"/>
              <a:t>discant</a:t>
            </a:r>
            <a:r>
              <a:rPr lang="en-US" sz="2200" i="1" dirty="0"/>
              <a:t> clausulae</a:t>
            </a:r>
            <a:r>
              <a:rPr lang="en-US" sz="2200" dirty="0"/>
              <a:t> (as in </a:t>
            </a:r>
            <a:r>
              <a:rPr lang="en-US" sz="2200" dirty="0" err="1"/>
              <a:t>Leonin</a:t>
            </a:r>
            <a:r>
              <a:rPr lang="en-US" sz="2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Upper voices share range, trade musical material (i.e., technique of </a:t>
            </a:r>
            <a:r>
              <a:rPr lang="en-US" sz="2200" b="1" i="1" dirty="0"/>
              <a:t>voice exchange</a:t>
            </a:r>
            <a:r>
              <a:rPr lang="en-US" sz="2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Linear texture, emphasis on perfect consonances (4ths, 5ths, 8ves)</a:t>
            </a:r>
          </a:p>
        </p:txBody>
      </p:sp>
    </p:spTree>
    <p:extLst>
      <p:ext uri="{BB962C8B-B14F-4D97-AF65-F5344CB8AC3E}">
        <p14:creationId xmlns:p14="http://schemas.microsoft.com/office/powerpoint/2010/main" val="1236749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Secular music in Paris, ca. 1280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Where would music be performed outside the church?</a:t>
            </a:r>
          </a:p>
          <a:p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 royal court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Private houses of aristocracy, upper clergy, university faculty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Guild halls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Taverns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Outdoors (city squares and streets)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BBC0DD-38F6-7844-BA6D-0FD4E9D9E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0962"/>
            <a:ext cx="3746810" cy="249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12174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Secular music in Paris, ca. 1280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Where would music be performed outside the church?</a:t>
            </a:r>
          </a:p>
          <a:p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The royal court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Private houses of aristocracy, upper clergy, university faculty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Guild halls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Taverns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Outdoors (city squares and streets)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1248937" y="4901213"/>
            <a:ext cx="1027027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 err="1"/>
              <a:t>Estampie</a:t>
            </a:r>
            <a:r>
              <a:rPr lang="en-US" sz="2200" b="1" i="1" dirty="0"/>
              <a:t>:</a:t>
            </a:r>
            <a:r>
              <a:rPr lang="en-US" sz="2200" i="1" dirty="0"/>
              <a:t> </a:t>
            </a:r>
            <a:r>
              <a:rPr lang="en-US" sz="2200" dirty="0"/>
              <a:t>a popular 13</a:t>
            </a:r>
            <a:r>
              <a:rPr lang="en-US" sz="2200" baseline="30000" dirty="0"/>
              <a:t>th</a:t>
            </a:r>
            <a:r>
              <a:rPr lang="en-US" sz="2200" dirty="0"/>
              <a:t> century dance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Danced at court: 8 </a:t>
            </a:r>
            <a:r>
              <a:rPr lang="en-US" sz="2200" i="1" dirty="0" err="1"/>
              <a:t>estampies</a:t>
            </a:r>
            <a:r>
              <a:rPr lang="en-US" sz="2200" dirty="0"/>
              <a:t> in </a:t>
            </a:r>
            <a:r>
              <a:rPr lang="en-US" sz="2200" i="1" dirty="0"/>
              <a:t>Le </a:t>
            </a:r>
            <a:r>
              <a:rPr lang="en-US" sz="2200" i="1" dirty="0" err="1"/>
              <a:t>manuscrit</a:t>
            </a:r>
            <a:r>
              <a:rPr lang="en-US" sz="2200" i="1" dirty="0"/>
              <a:t> du </a:t>
            </a:r>
            <a:r>
              <a:rPr lang="en-US" sz="2200" i="1" dirty="0" err="1"/>
              <a:t>roi</a:t>
            </a:r>
            <a:r>
              <a:rPr lang="en-US" sz="2200" i="1" dirty="0"/>
              <a:t> </a:t>
            </a:r>
            <a:r>
              <a:rPr lang="en-US" sz="2200" dirty="0"/>
              <a:t>(“The King’s Manuscript”)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Monophonic tune performed by an ensemble of (loud) instruments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Structure: a series of repeated strains, capped with open/closed cadences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Both structure and performance practice determined by the choreography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BBC0DD-38F6-7844-BA6D-0FD4E9D9E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0962"/>
            <a:ext cx="3746810" cy="249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399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Secular music in Paris, ca. 1280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/>
              <a:t>Trouvère song:</a:t>
            </a:r>
            <a:r>
              <a:rPr lang="en-US" sz="2200" i="1" dirty="0"/>
              <a:t> </a:t>
            </a:r>
            <a:r>
              <a:rPr lang="en-US" sz="2200" dirty="0"/>
              <a:t>monophonic secular song of Northern France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Before ca. 1250: exclusively courtly art of love poetry &amp; song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Patrons: royalty, aristocracy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Ca. 1250-1300: primarily urban tradition of love poetry &amp; song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Patrons: royalty/aristocracy (still), merchant guilds, </a:t>
            </a:r>
            <a:r>
              <a:rPr lang="en-US" sz="2200" i="1" dirty="0" err="1"/>
              <a:t>Puys</a:t>
            </a:r>
            <a:endParaRPr lang="en-US" sz="22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1182029" y="4186856"/>
            <a:ext cx="1033718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Genres of </a:t>
            </a:r>
            <a:r>
              <a:rPr lang="en-US" sz="2200" b="1" i="1" dirty="0"/>
              <a:t>trouvère </a:t>
            </a:r>
            <a:r>
              <a:rPr lang="en-US" sz="2200" b="1" dirty="0"/>
              <a:t>poetry and song</a:t>
            </a:r>
            <a:r>
              <a:rPr lang="en-US" sz="2200" dirty="0"/>
              <a:t> </a:t>
            </a:r>
            <a:r>
              <a:rPr lang="en-US" sz="2200" b="1" dirty="0"/>
              <a:t>ca. 1280:</a:t>
            </a: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i="1" dirty="0"/>
              <a:t>Chanson de </a:t>
            </a:r>
            <a:r>
              <a:rPr lang="en-US" sz="2200" i="1" dirty="0" err="1"/>
              <a:t>jeste</a:t>
            </a:r>
            <a:r>
              <a:rPr lang="en-US" sz="2200" i="1" dirty="0"/>
              <a:t> – </a:t>
            </a:r>
            <a:r>
              <a:rPr lang="en-US" sz="2200" dirty="0"/>
              <a:t>a narrative epic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i="1" dirty="0"/>
              <a:t>Chanson </a:t>
            </a:r>
            <a:r>
              <a:rPr lang="en-US" sz="2200" i="1" dirty="0" err="1"/>
              <a:t>courtoise</a:t>
            </a:r>
            <a:r>
              <a:rPr lang="en-US" sz="2200" dirty="0"/>
              <a:t> – a song of courtly love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i="1" dirty="0"/>
              <a:t>Chanson de toile – </a:t>
            </a:r>
            <a:r>
              <a:rPr lang="en-US" sz="2200" dirty="0"/>
              <a:t>a “woman’s song” (aka “spinning song”)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i="1" dirty="0" err="1"/>
              <a:t>Pastourelle</a:t>
            </a:r>
            <a:r>
              <a:rPr lang="en-US" sz="2200" dirty="0"/>
              <a:t> – a pastoral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i="1" dirty="0" err="1"/>
              <a:t>Jeu-parti</a:t>
            </a:r>
            <a:r>
              <a:rPr lang="en-US" sz="2200" dirty="0"/>
              <a:t> – a “mock debate”</a:t>
            </a:r>
            <a:endParaRPr lang="en-US" sz="2200" i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BBC0DD-38F6-7844-BA6D-0FD4E9D9E6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40962"/>
            <a:ext cx="3746810" cy="2499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151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19E948-58CA-0F40-A2A4-C825D2D31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7112" y="1568726"/>
            <a:ext cx="6899797" cy="428542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2844800" y="852616"/>
            <a:ext cx="59328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Week 1: “Christmas in Paris, ca. 1280”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DF2521-FD97-7C44-984F-598DC2C448B0}"/>
              </a:ext>
            </a:extLst>
          </p:cNvPr>
          <p:cNvSpPr txBox="1"/>
          <p:nvPr/>
        </p:nvSpPr>
        <p:spPr>
          <a:xfrm>
            <a:off x="2723322" y="6192078"/>
            <a:ext cx="64622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Paris, ca. 1200 (a view from the Seine)</a:t>
            </a:r>
          </a:p>
        </p:txBody>
      </p:sp>
    </p:spTree>
    <p:extLst>
      <p:ext uri="{BB962C8B-B14F-4D97-AF65-F5344CB8AC3E}">
        <p14:creationId xmlns:p14="http://schemas.microsoft.com/office/powerpoint/2010/main" val="1515896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Secular music in Paris, ca. 1280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/>
              <a:t>Trouvère song:</a:t>
            </a:r>
            <a:r>
              <a:rPr lang="en-US" sz="2200" i="1" dirty="0"/>
              <a:t> </a:t>
            </a:r>
            <a:r>
              <a:rPr lang="en-US" sz="2200" dirty="0"/>
              <a:t>monophonic secular song of Northern France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Before ca. 1250: exclusively courtly art of love poetry &amp; song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Patrons: royalty, aristocracy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Ca. 1250-1300: primarily urban tradition of love poetry &amp; song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Patrons: royalty/aristocracy (still), merchant guilds, </a:t>
            </a:r>
            <a:r>
              <a:rPr lang="en-US" sz="2200" i="1" dirty="0" err="1"/>
              <a:t>Puys</a:t>
            </a:r>
            <a:endParaRPr lang="en-US" sz="22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1182029" y="4186856"/>
            <a:ext cx="1033718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Adam de la Halle (d. ca. 1307)</a:t>
            </a: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Poet and composer, outstanding representative of the last generation of </a:t>
            </a:r>
            <a:r>
              <a:rPr lang="en-US" sz="2200" i="1" dirty="0"/>
              <a:t>trouvères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Graduate of the University of Paris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Member of the Arras </a:t>
            </a:r>
            <a:r>
              <a:rPr lang="en-US" sz="2200" i="1" dirty="0"/>
              <a:t>Puy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International career serving both merchant-guild and aristocratic patrons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Composed both monophonic and polyphonic songs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Identified compositions preserved in a late-13th century </a:t>
            </a:r>
            <a:r>
              <a:rPr lang="en-US" sz="2200" i="1" dirty="0" err="1"/>
              <a:t>chansonniere</a:t>
            </a:r>
            <a:endParaRPr lang="en-US" sz="2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D26732-9F41-C044-86BF-2B9FB221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474" y="0"/>
            <a:ext cx="2890335" cy="390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65366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Secular music in Paris, ca. 1280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/>
              <a:t>Trouvère song:</a:t>
            </a:r>
            <a:r>
              <a:rPr lang="en-US" sz="2200" i="1" dirty="0"/>
              <a:t> </a:t>
            </a:r>
            <a:r>
              <a:rPr lang="en-US" sz="2200" dirty="0"/>
              <a:t>monophonic secular song of Northern France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Before ca. 1250: exclusively courtly art of love poetry &amp; song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Patrons: royalty, aristocracy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Ca. 1250-1300: primarily urban tradition of love poetry &amp; song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Patrons: royalty/aristocracy (still), merchant guilds, </a:t>
            </a:r>
            <a:r>
              <a:rPr lang="en-US" sz="2200" i="1" dirty="0" err="1"/>
              <a:t>Puys</a:t>
            </a:r>
            <a:endParaRPr lang="en-US" sz="22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1182029" y="4186856"/>
            <a:ext cx="1033718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Adam de la Halle (d. ca. 1307)</a:t>
            </a: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 err="1"/>
              <a:t>Jeu</a:t>
            </a:r>
            <a:r>
              <a:rPr lang="en-US" sz="2200" b="1" i="1" dirty="0"/>
              <a:t> de Robin et Marion</a:t>
            </a:r>
            <a:r>
              <a:rPr lang="en-US" sz="2200" dirty="0"/>
              <a:t>: “play with songs” in Medieval French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Plot: Robin Hood and Maid Marion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Poetic/musical style: artfully “folk/popular” – a </a:t>
            </a:r>
            <a:r>
              <a:rPr lang="en-US" sz="2200" i="1" dirty="0" err="1"/>
              <a:t>pastourelle</a:t>
            </a:r>
            <a:endParaRPr lang="en-US" sz="22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Songs: monophonic </a:t>
            </a:r>
            <a:r>
              <a:rPr lang="en-US" sz="2200" i="1" dirty="0" err="1"/>
              <a:t>formes</a:t>
            </a:r>
            <a:r>
              <a:rPr lang="en-US" sz="2200" i="1" dirty="0"/>
              <a:t> fixes </a:t>
            </a:r>
            <a:r>
              <a:rPr lang="en-US" sz="2200" dirty="0"/>
              <a:t>(“fixed forms” – songs with refrains)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Robins </a:t>
            </a:r>
            <a:r>
              <a:rPr lang="en-US" sz="2200" i="1" dirty="0" err="1"/>
              <a:t>m’aime</a:t>
            </a:r>
            <a:r>
              <a:rPr lang="en-US" sz="2200" dirty="0"/>
              <a:t>: opening song of the play; a </a:t>
            </a:r>
            <a:r>
              <a:rPr lang="en-US" sz="2200" b="1" i="1" dirty="0"/>
              <a:t>rondeau</a:t>
            </a:r>
            <a:r>
              <a:rPr lang="en-US" sz="2200" i="1" dirty="0"/>
              <a:t> </a:t>
            </a:r>
            <a:r>
              <a:rPr lang="en-US" sz="2200" dirty="0"/>
              <a:t>(“round dance song”)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/>
              <a:t>Structure: </a:t>
            </a:r>
            <a:r>
              <a:rPr lang="en-US" sz="2200" i="1" dirty="0" err="1"/>
              <a:t>ABaabAB</a:t>
            </a:r>
            <a:endParaRPr lang="en-US" sz="2200" b="1" i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D26732-9F41-C044-86BF-2B9FB221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474" y="0"/>
            <a:ext cx="2890335" cy="390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2964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Secular music in Paris, ca. 1280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/>
              <a:t>Motet</a:t>
            </a:r>
            <a:r>
              <a:rPr lang="en-US" sz="2200" dirty="0"/>
              <a:t> (from Fr. </a:t>
            </a:r>
            <a:r>
              <a:rPr lang="en-US" sz="2200" i="1" dirty="0"/>
              <a:t>mot – </a:t>
            </a:r>
            <a:r>
              <a:rPr lang="en-US" sz="2200" dirty="0"/>
              <a:t>“word”):</a:t>
            </a:r>
            <a:r>
              <a:rPr lang="en-US" sz="2200" i="1" dirty="0"/>
              <a:t> </a:t>
            </a:r>
            <a:r>
              <a:rPr lang="en-US" sz="2200" dirty="0"/>
              <a:t>the</a:t>
            </a:r>
            <a:r>
              <a:rPr lang="en-US" sz="2200" i="1" dirty="0"/>
              <a:t> </a:t>
            </a:r>
            <a:r>
              <a:rPr lang="en-US" sz="2200" dirty="0"/>
              <a:t>most sophisticated, “learned” secular genre in late 13</a:t>
            </a:r>
            <a:r>
              <a:rPr lang="en-US" sz="2200" baseline="30000" dirty="0"/>
              <a:t>th</a:t>
            </a:r>
            <a:r>
              <a:rPr lang="en-US" sz="2200" dirty="0"/>
              <a:t>-century Paris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Usually 3 voices: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Triplum </a:t>
            </a:r>
            <a:r>
              <a:rPr lang="en-US" sz="2200" dirty="0"/>
              <a:t>– newly composed; sets a French secular text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 err="1"/>
              <a:t>Duplum</a:t>
            </a:r>
            <a:r>
              <a:rPr lang="en-US" sz="2200" i="1" dirty="0"/>
              <a:t> </a:t>
            </a:r>
            <a:r>
              <a:rPr lang="en-US" sz="2200" dirty="0"/>
              <a:t>– newly composed; sets a French secular text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Tenor </a:t>
            </a:r>
            <a:r>
              <a:rPr lang="en-US" sz="2200" dirty="0"/>
              <a:t>– pre-existing, </a:t>
            </a:r>
            <a:r>
              <a:rPr lang="en-US" sz="2200" dirty="0" err="1"/>
              <a:t>untexted</a:t>
            </a:r>
            <a:r>
              <a:rPr lang="en-US" sz="2200" dirty="0"/>
              <a:t> chant melisma</a:t>
            </a:r>
            <a:endParaRPr lang="en-US" sz="22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1182029" y="4186856"/>
            <a:ext cx="1033718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Adam de la Halle (d. ca. 1307)</a:t>
            </a: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De ma dame </a:t>
            </a:r>
            <a:r>
              <a:rPr lang="en-US" sz="2200" b="1" i="1" dirty="0" err="1"/>
              <a:t>vient</a:t>
            </a:r>
            <a:r>
              <a:rPr lang="en-US" sz="2200" b="1" i="1" dirty="0"/>
              <a:t>/</a:t>
            </a:r>
            <a:r>
              <a:rPr lang="en-US" sz="2200" b="1" i="1" dirty="0" err="1"/>
              <a:t>Dieus</a:t>
            </a:r>
            <a:r>
              <a:rPr lang="en-US" sz="2200" b="1" i="1" dirty="0"/>
              <a:t>, comment </a:t>
            </a:r>
            <a:r>
              <a:rPr lang="en-US" sz="2200" b="1" i="1" dirty="0" err="1"/>
              <a:t>porroie</a:t>
            </a:r>
            <a:r>
              <a:rPr lang="en-US" sz="2200" b="1" i="1" dirty="0"/>
              <a:t>/</a:t>
            </a:r>
            <a:r>
              <a:rPr lang="en-US" sz="2200" b="1" i="1" dirty="0" err="1"/>
              <a:t>Omnes</a:t>
            </a:r>
            <a:r>
              <a:rPr lang="en-US" sz="2200" dirty="0"/>
              <a:t>: 3-voice </a:t>
            </a:r>
            <a:r>
              <a:rPr lang="en-US" sz="2200" b="1" dirty="0"/>
              <a:t>Franconian motet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Upper voices use new, more complex rhythmic patterns (4 durations), described in Franco of Cologne’s </a:t>
            </a:r>
            <a:r>
              <a:rPr lang="en-US" sz="2200" i="1" dirty="0"/>
              <a:t>Ars cantus </a:t>
            </a:r>
            <a:r>
              <a:rPr lang="en-US" sz="2200" i="1" dirty="0" err="1"/>
              <a:t>mensurabilis</a:t>
            </a:r>
            <a:r>
              <a:rPr lang="en-US" sz="2200" i="1" dirty="0"/>
              <a:t> </a:t>
            </a:r>
            <a:r>
              <a:rPr lang="en-US" sz="2200" dirty="0"/>
              <a:t>(“Art of Measured Music,” ca. 1280)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Polytextual:</a:t>
            </a:r>
            <a:r>
              <a:rPr lang="en-US" sz="2200" dirty="0"/>
              <a:t> </a:t>
            </a:r>
            <a:r>
              <a:rPr lang="en-US" sz="2200" i="1" dirty="0" err="1"/>
              <a:t>duplum</a:t>
            </a:r>
            <a:r>
              <a:rPr lang="en-US" sz="2200" i="1" dirty="0"/>
              <a:t> </a:t>
            </a:r>
            <a:r>
              <a:rPr lang="en-US" sz="2200" dirty="0"/>
              <a:t>and </a:t>
            </a:r>
            <a:r>
              <a:rPr lang="en-US" sz="2200" i="1" dirty="0"/>
              <a:t>triplum </a:t>
            </a:r>
            <a:r>
              <a:rPr lang="en-US" sz="2200" dirty="0"/>
              <a:t>set </a:t>
            </a:r>
            <a:r>
              <a:rPr lang="en-US" sz="2200" b="1" dirty="0"/>
              <a:t>different poems</a:t>
            </a:r>
            <a:r>
              <a:rPr lang="en-US" sz="2200" dirty="0"/>
              <a:t> (female lover in </a:t>
            </a:r>
            <a:r>
              <a:rPr lang="en-US" sz="2200" i="1" dirty="0" err="1"/>
              <a:t>duplum</a:t>
            </a:r>
            <a:r>
              <a:rPr lang="en-US" sz="2200" dirty="0"/>
              <a:t>, male lover in </a:t>
            </a:r>
            <a:r>
              <a:rPr lang="en-US" sz="2200" i="1" dirty="0"/>
              <a:t>triplum</a:t>
            </a:r>
            <a:r>
              <a:rPr lang="en-US" sz="2200" dirty="0"/>
              <a:t>), performed simultaneously but of of sync</a:t>
            </a:r>
            <a:endParaRPr lang="en-US" sz="2200" b="1" i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D26732-9F41-C044-86BF-2B9FB221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474" y="0"/>
            <a:ext cx="2890335" cy="390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95918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Secular music in Paris, ca. 1280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/>
              <a:t>Motet</a:t>
            </a:r>
            <a:r>
              <a:rPr lang="en-US" sz="2200" dirty="0"/>
              <a:t> (from Fr. </a:t>
            </a:r>
            <a:r>
              <a:rPr lang="en-US" sz="2200" i="1" dirty="0"/>
              <a:t>mot – </a:t>
            </a:r>
            <a:r>
              <a:rPr lang="en-US" sz="2200" dirty="0"/>
              <a:t>“word”):</a:t>
            </a:r>
            <a:r>
              <a:rPr lang="en-US" sz="2200" i="1" dirty="0"/>
              <a:t> </a:t>
            </a:r>
            <a:r>
              <a:rPr lang="en-US" sz="2200" dirty="0"/>
              <a:t>the</a:t>
            </a:r>
            <a:r>
              <a:rPr lang="en-US" sz="2200" i="1" dirty="0"/>
              <a:t> </a:t>
            </a:r>
            <a:r>
              <a:rPr lang="en-US" sz="2200" dirty="0"/>
              <a:t>most sophisticated, “learned” secular genre in late 13</a:t>
            </a:r>
            <a:r>
              <a:rPr lang="en-US" sz="2200" baseline="30000" dirty="0"/>
              <a:t>th</a:t>
            </a:r>
            <a:r>
              <a:rPr lang="en-US" sz="2200" dirty="0"/>
              <a:t>-century Paris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Usually 3 voices: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Triplum </a:t>
            </a:r>
            <a:r>
              <a:rPr lang="en-US" sz="2200" dirty="0"/>
              <a:t>– newly composed; sets a French secular text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 err="1"/>
              <a:t>Duplum</a:t>
            </a:r>
            <a:r>
              <a:rPr lang="en-US" sz="2200" i="1" dirty="0"/>
              <a:t> </a:t>
            </a:r>
            <a:r>
              <a:rPr lang="en-US" sz="2200" dirty="0"/>
              <a:t>– newly composed; sets a French secular text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Tenor </a:t>
            </a:r>
            <a:r>
              <a:rPr lang="en-US" sz="2200" dirty="0"/>
              <a:t>– pre-existing, </a:t>
            </a:r>
            <a:r>
              <a:rPr lang="en-US" sz="2200" dirty="0" err="1"/>
              <a:t>untexted</a:t>
            </a:r>
            <a:r>
              <a:rPr lang="en-US" sz="2200" dirty="0"/>
              <a:t> chant melisma</a:t>
            </a:r>
            <a:endParaRPr lang="en-US" sz="22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1182029" y="4186856"/>
            <a:ext cx="10337181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dirty="0"/>
              <a:t>Adam de la Halle (d. ca. 1307)</a:t>
            </a:r>
            <a:endParaRPr lang="en-US" sz="2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De ma dame </a:t>
            </a:r>
            <a:r>
              <a:rPr lang="en-US" sz="2200" b="1" i="1" dirty="0" err="1"/>
              <a:t>vient</a:t>
            </a:r>
            <a:r>
              <a:rPr lang="en-US" sz="2200" b="1" i="1" dirty="0"/>
              <a:t>/</a:t>
            </a:r>
            <a:r>
              <a:rPr lang="en-US" sz="2200" b="1" i="1" dirty="0" err="1"/>
              <a:t>Dieus</a:t>
            </a:r>
            <a:r>
              <a:rPr lang="en-US" sz="2200" b="1" i="1" dirty="0"/>
              <a:t>, comment </a:t>
            </a:r>
            <a:r>
              <a:rPr lang="en-US" sz="2200" b="1" i="1" dirty="0" err="1"/>
              <a:t>porroie</a:t>
            </a:r>
            <a:r>
              <a:rPr lang="en-US" sz="2200" b="1" i="1" dirty="0"/>
              <a:t>/</a:t>
            </a:r>
            <a:r>
              <a:rPr lang="en-US" sz="2200" b="1" i="1" dirty="0" err="1"/>
              <a:t>Omnes</a:t>
            </a:r>
            <a:r>
              <a:rPr lang="en-US" sz="2200" dirty="0"/>
              <a:t>: 3-voice </a:t>
            </a:r>
            <a:r>
              <a:rPr lang="en-US" sz="2200" b="1" dirty="0"/>
              <a:t>Franconian motet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Tenor</a:t>
            </a:r>
            <a:r>
              <a:rPr lang="en-US" sz="2200" dirty="0"/>
              <a:t> (aka </a:t>
            </a:r>
            <a:r>
              <a:rPr lang="en-US" sz="2200" i="1" dirty="0"/>
              <a:t>cantus-firmus</a:t>
            </a:r>
            <a:r>
              <a:rPr lang="en-US" sz="2200" dirty="0"/>
              <a:t>): opening melisma </a:t>
            </a:r>
            <a:r>
              <a:rPr lang="en-US" sz="2200" i="1" dirty="0" err="1"/>
              <a:t>omnes</a:t>
            </a:r>
            <a:r>
              <a:rPr lang="en-US" sz="2200" dirty="0"/>
              <a:t> from Gradual </a:t>
            </a:r>
            <a:r>
              <a:rPr lang="en-US" sz="2200" i="1" dirty="0" err="1"/>
              <a:t>Viderunt</a:t>
            </a:r>
            <a:r>
              <a:rPr lang="en-US" sz="2200" i="1" dirty="0"/>
              <a:t> </a:t>
            </a:r>
            <a:r>
              <a:rPr lang="en-US" sz="2200" i="1" dirty="0" err="1"/>
              <a:t>omnes</a:t>
            </a:r>
            <a:endParaRPr lang="en-US" sz="2200" i="1" dirty="0"/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 err="1"/>
              <a:t>Untexted</a:t>
            </a:r>
            <a:r>
              <a:rPr lang="en-US" sz="2200" dirty="0"/>
              <a:t>, possibly instrumental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/>
              <a:t>Slower than the upper voices, uses Notre-Dame rhythmic modes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Musical style: linear polyphony, with the upper voices sharing range; emphasis on perfect consonances, with numerous instances of “accidental” dissonance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D26732-9F41-C044-86BF-2B9FB221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474" y="0"/>
            <a:ext cx="2890335" cy="3908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8872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869474" y="410517"/>
            <a:ext cx="769434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What was Paris like in the 13</a:t>
            </a:r>
            <a:r>
              <a:rPr lang="en-US" sz="2800" b="1" baseline="30000" dirty="0"/>
              <a:t>th</a:t>
            </a:r>
            <a:r>
              <a:rPr lang="en-US" sz="2800" b="1" dirty="0"/>
              <a:t> century?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0DF2521-FD97-7C44-984F-598DC2C448B0}"/>
              </a:ext>
            </a:extLst>
          </p:cNvPr>
          <p:cNvSpPr txBox="1"/>
          <p:nvPr/>
        </p:nvSpPr>
        <p:spPr>
          <a:xfrm>
            <a:off x="4166749" y="6365812"/>
            <a:ext cx="39067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Cathedral of Notre Dame (modern view)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613BF5-C527-174C-9989-1D3D816D5B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7989" y="3146465"/>
            <a:ext cx="4204011" cy="31459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DF81682-45F2-A245-A97C-1C124C6A436F}"/>
              </a:ext>
            </a:extLst>
          </p:cNvPr>
          <p:cNvSpPr txBox="1"/>
          <p:nvPr/>
        </p:nvSpPr>
        <p:spPr>
          <a:xfrm>
            <a:off x="8073481" y="6273481"/>
            <a:ext cx="410917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University of Paris (ca. 1530)</a:t>
            </a:r>
          </a:p>
          <a:p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3977" y="3146465"/>
            <a:ext cx="4204012" cy="3144644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BEF7D88-2244-AA46-8B4A-8876EA49CD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7916" y="3141920"/>
            <a:ext cx="4194665" cy="314599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E6C70EA-6518-804A-A509-D16EC2AD5F77}"/>
              </a:ext>
            </a:extLst>
          </p:cNvPr>
          <p:cNvSpPr txBox="1"/>
          <p:nvPr/>
        </p:nvSpPr>
        <p:spPr>
          <a:xfrm>
            <a:off x="-27916" y="6358006"/>
            <a:ext cx="41946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The Louvre fortress, ca. 1200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15A3A2-FF39-7641-8F36-620E86D000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" y="40962"/>
            <a:ext cx="3465715" cy="23119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9CB2BE6-37CB-EA4F-8E78-AA33E042A371}"/>
              </a:ext>
            </a:extLst>
          </p:cNvPr>
          <p:cNvSpPr txBox="1"/>
          <p:nvPr/>
        </p:nvSpPr>
        <p:spPr>
          <a:xfrm>
            <a:off x="0" y="2352908"/>
            <a:ext cx="3869473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A street festival in Paris in the Middle Ages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4955C3F-476D-804B-B67C-A0E986308699}"/>
              </a:ext>
            </a:extLst>
          </p:cNvPr>
          <p:cNvSpPr txBox="1"/>
          <p:nvPr/>
        </p:nvSpPr>
        <p:spPr>
          <a:xfrm>
            <a:off x="3869474" y="1282389"/>
            <a:ext cx="806233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One of Europe’s largest cities (population ca. 200,000)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Center of knowledge, education, and culture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Home to the University of Paris and the Cathedral of Notre Dame</a:t>
            </a:r>
          </a:p>
        </p:txBody>
      </p:sp>
    </p:spTree>
    <p:extLst>
      <p:ext uri="{BB962C8B-B14F-4D97-AF65-F5344CB8AC3E}">
        <p14:creationId xmlns:p14="http://schemas.microsoft.com/office/powerpoint/2010/main" val="4218639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Private music: </a:t>
            </a:r>
            <a:r>
              <a:rPr lang="en-US" sz="2200" b="1" dirty="0"/>
              <a:t>The Office</a:t>
            </a:r>
            <a:r>
              <a:rPr lang="en-US" sz="2200" dirty="0"/>
              <a:t>, a set of services in churches and monasteries conducted by the clergy for the clergy (no laymen allowed)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Public music: </a:t>
            </a:r>
            <a:r>
              <a:rPr lang="en-US" sz="2200" b="1" dirty="0"/>
              <a:t>The Mass</a:t>
            </a:r>
            <a:r>
              <a:rPr lang="en-US" sz="2200" dirty="0"/>
              <a:t>, a daily service in churches only, performed by professionals (clerics, musicians) for the lay audience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981307" y="4270918"/>
            <a:ext cx="1092819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The Mass is performed </a:t>
            </a:r>
            <a:r>
              <a:rPr lang="en-US" sz="2200" b="1" dirty="0"/>
              <a:t>in Latin</a:t>
            </a:r>
            <a:r>
              <a:rPr lang="en-US" sz="2200" dirty="0"/>
              <a:t>, and includes: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Spoken texts (e.g., the readings, the sermon)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Sung texts (e.g., prayers, psalmody), set to </a:t>
            </a:r>
            <a:r>
              <a:rPr lang="en-US" sz="2200" b="1" i="1" dirty="0"/>
              <a:t>Gregorian chant</a:t>
            </a:r>
          </a:p>
          <a:p>
            <a:endParaRPr lang="en-US" sz="2200" dirty="0"/>
          </a:p>
          <a:p>
            <a:r>
              <a:rPr lang="en-US" sz="2200" dirty="0"/>
              <a:t>What are the chants of the Mass for?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Action chants </a:t>
            </a:r>
            <a:r>
              <a:rPr lang="en-US" sz="2200" dirty="0"/>
              <a:t>accompany actions and rituals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Lesson chants </a:t>
            </a:r>
            <a:r>
              <a:rPr lang="en-US" sz="2200" dirty="0"/>
              <a:t>are performed after readings to allow for reflection</a:t>
            </a:r>
          </a:p>
        </p:txBody>
      </p:sp>
    </p:spTree>
    <p:extLst>
      <p:ext uri="{BB962C8B-B14F-4D97-AF65-F5344CB8AC3E}">
        <p14:creationId xmlns:p14="http://schemas.microsoft.com/office/powerpoint/2010/main" val="24660395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24D4F74-3282-624E-9041-48E905138CC0}"/>
              </a:ext>
            </a:extLst>
          </p:cNvPr>
          <p:cNvSpPr txBox="1"/>
          <p:nvPr/>
        </p:nvSpPr>
        <p:spPr>
          <a:xfrm>
            <a:off x="4204010" y="1761892"/>
            <a:ext cx="761628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Texts (and accompanying chants) of the Mass are part of either:</a:t>
            </a:r>
          </a:p>
          <a:p>
            <a:endParaRPr lang="en-US" sz="2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b="1" dirty="0"/>
              <a:t>Mass Ordinary: </a:t>
            </a:r>
            <a:r>
              <a:rPr lang="en-US" sz="2200" dirty="0"/>
              <a:t>texts to be performed every day of the 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Kyrie </a:t>
            </a:r>
            <a:r>
              <a:rPr lang="en-US" sz="2200" dirty="0"/>
              <a:t>(“Lord, have mercy”)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Gloria </a:t>
            </a:r>
            <a:r>
              <a:rPr lang="en-US" sz="2200" dirty="0"/>
              <a:t>(“Glory to God in the Highest” – Great Doxology)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Credo </a:t>
            </a:r>
            <a:r>
              <a:rPr lang="en-US" sz="2200" dirty="0"/>
              <a:t>(“I believe in one God” – the Nicen Creed)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Sanctus </a:t>
            </a:r>
            <a:r>
              <a:rPr lang="en-US" sz="2200" dirty="0"/>
              <a:t>(“Holy, holy, holy Lord”)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i="1" dirty="0"/>
              <a:t>Agnus Dei</a:t>
            </a:r>
            <a:r>
              <a:rPr lang="en-US" sz="2200" dirty="0"/>
              <a:t> (“Lamb of God”)</a:t>
            </a:r>
            <a:endParaRPr lang="en-US" sz="2200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981307" y="4562659"/>
            <a:ext cx="1097280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dirty="0"/>
              <a:t>Mass Proper</a:t>
            </a:r>
            <a:r>
              <a:rPr lang="en-US" sz="2200" dirty="0"/>
              <a:t>: texts chosen according to the day of the liturgical calendar (e.g., Christmas)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Usually from the Book of Psalms – i.e., Proper chants are often called </a:t>
            </a:r>
            <a:r>
              <a:rPr lang="en-US" sz="2200" b="1" i="1" dirty="0"/>
              <a:t>psalmody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200" b="1" i="1" dirty="0"/>
          </a:p>
          <a:p>
            <a:r>
              <a:rPr lang="en-US" sz="2200" dirty="0"/>
              <a:t>Today, we can find Gregorian chant for the Mass and the Office in </a:t>
            </a:r>
            <a:r>
              <a:rPr lang="en-US" sz="2200" b="1" i="1" dirty="0"/>
              <a:t>Liber </a:t>
            </a:r>
            <a:r>
              <a:rPr lang="en-US" sz="2200" b="1" i="1" dirty="0" err="1"/>
              <a:t>Usualis</a:t>
            </a:r>
            <a:r>
              <a:rPr lang="en-US" sz="2200" b="1" i="1" dirty="0"/>
              <a:t> </a:t>
            </a:r>
            <a:r>
              <a:rPr lang="en-US" sz="2200" dirty="0"/>
              <a:t>– a new edition of chant melodies, compiled in the late 19</a:t>
            </a:r>
            <a:r>
              <a:rPr lang="en-US" sz="2200" baseline="30000" dirty="0"/>
              <a:t>th</a:t>
            </a:r>
            <a:r>
              <a:rPr lang="en-US" sz="2200" dirty="0"/>
              <a:t> century at the </a:t>
            </a:r>
            <a:r>
              <a:rPr lang="en-US" sz="2200" b="1" dirty="0"/>
              <a:t>Abbey of </a:t>
            </a:r>
            <a:r>
              <a:rPr lang="en-US" sz="2200" b="1" dirty="0" err="1"/>
              <a:t>Solesmes</a:t>
            </a:r>
            <a:r>
              <a:rPr lang="en-US" sz="2200" dirty="0"/>
              <a:t>, France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The melodies in </a:t>
            </a:r>
            <a:r>
              <a:rPr lang="en-US" sz="2200" i="1" dirty="0"/>
              <a:t>Liber </a:t>
            </a:r>
            <a:r>
              <a:rPr lang="en-US" sz="2200" i="1" dirty="0" err="1"/>
              <a:t>Usualis</a:t>
            </a:r>
            <a:r>
              <a:rPr lang="en-US" sz="2200" i="1" dirty="0"/>
              <a:t> </a:t>
            </a:r>
            <a:r>
              <a:rPr lang="en-US" sz="2200" dirty="0"/>
              <a:t>are notated in </a:t>
            </a:r>
            <a:r>
              <a:rPr lang="en-US" sz="2200" i="1" dirty="0"/>
              <a:t>square notation</a:t>
            </a:r>
            <a:r>
              <a:rPr lang="en-US" sz="2200" dirty="0"/>
              <a:t>, first used in 13</a:t>
            </a:r>
            <a:r>
              <a:rPr lang="en-US" sz="2200" baseline="30000" dirty="0"/>
              <a:t>th</a:t>
            </a:r>
            <a:r>
              <a:rPr lang="en-US" sz="2200" dirty="0"/>
              <a:t> century Paris</a:t>
            </a:r>
          </a:p>
        </p:txBody>
      </p:sp>
    </p:spTree>
    <p:extLst>
      <p:ext uri="{BB962C8B-B14F-4D97-AF65-F5344CB8AC3E}">
        <p14:creationId xmlns:p14="http://schemas.microsoft.com/office/powerpoint/2010/main" val="42412138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825191" y="2720898"/>
            <a:ext cx="1108431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 err="1"/>
              <a:t>Puer</a:t>
            </a:r>
            <a:r>
              <a:rPr lang="en-US" sz="2200" b="1" i="1" dirty="0"/>
              <a:t> </a:t>
            </a:r>
            <a:r>
              <a:rPr lang="en-US" sz="2200" b="1" i="1" dirty="0" err="1"/>
              <a:t>natus</a:t>
            </a:r>
            <a:r>
              <a:rPr lang="en-US" sz="2200" b="1" i="1" dirty="0"/>
              <a:t> </a:t>
            </a:r>
            <a:r>
              <a:rPr lang="en-US" sz="2200" b="1" i="1" dirty="0" err="1"/>
              <a:t>est</a:t>
            </a:r>
            <a:r>
              <a:rPr lang="en-US" sz="2200" b="1" i="1" dirty="0"/>
              <a:t> nobis</a:t>
            </a:r>
            <a:r>
              <a:rPr lang="en-US" sz="2200" b="1" dirty="0"/>
              <a:t> (“A child is born to us”)</a:t>
            </a:r>
          </a:p>
          <a:p>
            <a:endParaRPr lang="en-US" sz="2200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The first chant of Christmas Day Mass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Introit</a:t>
            </a:r>
            <a:r>
              <a:rPr lang="en-US" sz="2200" dirty="0"/>
              <a:t> (an action chant)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Proper: texts from Psalm 97 line 1 and the Book of Isaiah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Antiphonal psalmody </a:t>
            </a:r>
            <a:r>
              <a:rPr lang="en-US" sz="2200" dirty="0"/>
              <a:t>(performed by two halves of the choir in alternation)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Structure: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Antiphon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Verse</a:t>
            </a:r>
            <a:r>
              <a:rPr lang="en-US" sz="2200" dirty="0"/>
              <a:t> (marked </a:t>
            </a:r>
            <a:r>
              <a:rPr lang="en-US" sz="2200" i="1" dirty="0"/>
              <a:t>Ps.</a:t>
            </a:r>
            <a:r>
              <a:rPr lang="en-US" sz="2200" dirty="0"/>
              <a:t>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Lesser Doxology </a:t>
            </a:r>
            <a:r>
              <a:rPr lang="en-US" sz="2200" dirty="0"/>
              <a:t>(</a:t>
            </a:r>
            <a:r>
              <a:rPr lang="en-US" sz="2200" i="1" dirty="0"/>
              <a:t>Gloria Patri… EUOUAE – </a:t>
            </a:r>
            <a:r>
              <a:rPr lang="en-US" sz="2200" dirty="0"/>
              <a:t>written out in abbreviated form)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Repeat of antiphon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i="1" dirty="0"/>
              <a:t>Entries of the 2</a:t>
            </a:r>
            <a:r>
              <a:rPr lang="en-US" sz="2200" i="1" baseline="30000" dirty="0"/>
              <a:t>nd</a:t>
            </a:r>
            <a:r>
              <a:rPr lang="en-US" sz="2200" i="1" dirty="0"/>
              <a:t> half of the choir are marked by *</a:t>
            </a:r>
          </a:p>
        </p:txBody>
      </p:sp>
    </p:spTree>
    <p:extLst>
      <p:ext uri="{BB962C8B-B14F-4D97-AF65-F5344CB8AC3E}">
        <p14:creationId xmlns:p14="http://schemas.microsoft.com/office/powerpoint/2010/main" val="895819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825191" y="2720898"/>
            <a:ext cx="1108431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 err="1"/>
              <a:t>Puer</a:t>
            </a:r>
            <a:r>
              <a:rPr lang="en-US" sz="2200" b="1" i="1" dirty="0"/>
              <a:t> </a:t>
            </a:r>
            <a:r>
              <a:rPr lang="en-US" sz="2200" b="1" i="1" dirty="0" err="1"/>
              <a:t>natus</a:t>
            </a:r>
            <a:r>
              <a:rPr lang="en-US" sz="2200" b="1" i="1" dirty="0"/>
              <a:t> </a:t>
            </a:r>
            <a:r>
              <a:rPr lang="en-US" sz="2200" b="1" i="1" dirty="0" err="1"/>
              <a:t>est</a:t>
            </a:r>
            <a:r>
              <a:rPr lang="en-US" sz="2200" b="1" i="1" dirty="0"/>
              <a:t> nobis</a:t>
            </a:r>
            <a:r>
              <a:rPr lang="en-US" sz="2200" b="1" dirty="0"/>
              <a:t> (“A child is born to us”)</a:t>
            </a:r>
          </a:p>
          <a:p>
            <a:endParaRPr lang="en-US" sz="2200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The first chant of Christmas Day Mass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Introit</a:t>
            </a:r>
            <a:r>
              <a:rPr lang="en-US" sz="2200" dirty="0"/>
              <a:t> (an action chant)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Proper: texts from Psalm 97 line 1 and the Book of Isaiah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Antiphonal psalmody </a:t>
            </a:r>
            <a:r>
              <a:rPr lang="en-US" sz="2200" dirty="0"/>
              <a:t>(performed by two halves of the choir in alternation)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Structure: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Antiphon</a:t>
            </a:r>
            <a:r>
              <a:rPr lang="en-US" sz="2200" dirty="0"/>
              <a:t> – </a:t>
            </a:r>
            <a:r>
              <a:rPr lang="en-US" sz="2200" i="1" dirty="0" err="1"/>
              <a:t>neumatic</a:t>
            </a:r>
            <a:r>
              <a:rPr lang="en-US" sz="2200" i="1" dirty="0"/>
              <a:t> </a:t>
            </a:r>
            <a:r>
              <a:rPr lang="en-US" sz="2200" dirty="0"/>
              <a:t>text setting</a:t>
            </a:r>
            <a:endParaRPr lang="en-US" sz="2200" i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Verse</a:t>
            </a:r>
            <a:r>
              <a:rPr lang="en-US" sz="2200" dirty="0"/>
              <a:t> – </a:t>
            </a:r>
            <a:r>
              <a:rPr lang="en-US" sz="2200" i="1" dirty="0"/>
              <a:t>syllabic </a:t>
            </a:r>
            <a:r>
              <a:rPr lang="en-US" sz="2200" dirty="0"/>
              <a:t>text setting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Lesser Doxology – syllabic</a:t>
            </a:r>
            <a:r>
              <a:rPr lang="en-US" sz="2200" dirty="0"/>
              <a:t> text setting</a:t>
            </a:r>
          </a:p>
        </p:txBody>
      </p:sp>
    </p:spTree>
    <p:extLst>
      <p:ext uri="{BB962C8B-B14F-4D97-AF65-F5344CB8AC3E}">
        <p14:creationId xmlns:p14="http://schemas.microsoft.com/office/powerpoint/2010/main" val="5336642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825191" y="2720898"/>
            <a:ext cx="11084312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 err="1"/>
              <a:t>Puer</a:t>
            </a:r>
            <a:r>
              <a:rPr lang="en-US" sz="2200" b="1" i="1" dirty="0"/>
              <a:t> </a:t>
            </a:r>
            <a:r>
              <a:rPr lang="en-US" sz="2200" b="1" i="1" dirty="0" err="1"/>
              <a:t>natus</a:t>
            </a:r>
            <a:r>
              <a:rPr lang="en-US" sz="2200" b="1" i="1" dirty="0"/>
              <a:t> </a:t>
            </a:r>
            <a:r>
              <a:rPr lang="en-US" sz="2200" b="1" i="1" dirty="0" err="1"/>
              <a:t>est</a:t>
            </a:r>
            <a:r>
              <a:rPr lang="en-US" sz="2200" b="1" i="1" dirty="0"/>
              <a:t> nobis</a:t>
            </a:r>
            <a:r>
              <a:rPr lang="en-US" sz="2200" b="1" dirty="0"/>
              <a:t> (“A child is born to us”)</a:t>
            </a:r>
          </a:p>
          <a:p>
            <a:endParaRPr lang="en-US" sz="2200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The first chant of Christmas Day Mass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Introit</a:t>
            </a:r>
            <a:r>
              <a:rPr lang="en-US" sz="2200" dirty="0"/>
              <a:t> (an action chant)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Proper: texts from Psalm 97 line 1 and the Book of Isaiah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Antiphonal psalmody </a:t>
            </a:r>
            <a:r>
              <a:rPr lang="en-US" sz="2200" dirty="0"/>
              <a:t>(performed by two halves of the choir in alternation)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Texture: </a:t>
            </a:r>
            <a:r>
              <a:rPr lang="en-US" sz="2200" b="1" i="1" dirty="0"/>
              <a:t>monophonic</a:t>
            </a:r>
            <a:endParaRPr lang="en-US" sz="22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Pitch organization: </a:t>
            </a:r>
            <a:r>
              <a:rPr lang="en-US" sz="2200" b="1" i="1" dirty="0"/>
              <a:t>mode 7</a:t>
            </a:r>
            <a:r>
              <a:rPr lang="en-US" sz="2200" dirty="0"/>
              <a:t> (</a:t>
            </a:r>
            <a:r>
              <a:rPr lang="en-US" sz="2200" i="1" dirty="0"/>
              <a:t>final</a:t>
            </a:r>
            <a:r>
              <a:rPr lang="en-US" sz="2200" dirty="0"/>
              <a:t> – G, </a:t>
            </a:r>
            <a:r>
              <a:rPr lang="en-US" sz="2200" i="1" dirty="0"/>
              <a:t>reciting tone </a:t>
            </a:r>
            <a:r>
              <a:rPr lang="en-US" sz="2200" dirty="0"/>
              <a:t>– D)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Melodic construction: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/>
              <a:t>Chanting on reciting tone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dirty="0"/>
              <a:t>Melodic formulas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dirty="0"/>
              <a:t>Rhythmic organization: unknown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720002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3641C4A-C8DE-9F4B-AF5B-744AF95726E7}"/>
              </a:ext>
            </a:extLst>
          </p:cNvPr>
          <p:cNvSpPr txBox="1"/>
          <p:nvPr/>
        </p:nvSpPr>
        <p:spPr>
          <a:xfrm>
            <a:off x="3746809" y="814926"/>
            <a:ext cx="7092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/>
              <a:t>Christmas Day church music in Paris, ca. 1280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7B16E2-3A1E-374E-AE5B-8D2BCC7B0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746810" cy="24978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9CF7FDA-C484-8342-8E74-A370563D9CF8}"/>
              </a:ext>
            </a:extLst>
          </p:cNvPr>
          <p:cNvSpPr txBox="1"/>
          <p:nvPr/>
        </p:nvSpPr>
        <p:spPr>
          <a:xfrm>
            <a:off x="825191" y="2720898"/>
            <a:ext cx="110843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1" i="1" dirty="0" err="1"/>
              <a:t>Viderunt</a:t>
            </a:r>
            <a:r>
              <a:rPr lang="en-US" sz="2200" b="1" i="1" dirty="0"/>
              <a:t> </a:t>
            </a:r>
            <a:r>
              <a:rPr lang="en-US" sz="2200" b="1" i="1" dirty="0" err="1"/>
              <a:t>omnes</a:t>
            </a:r>
            <a:r>
              <a:rPr lang="en-US" sz="2200" b="1" i="1" dirty="0"/>
              <a:t> </a:t>
            </a:r>
            <a:r>
              <a:rPr lang="en-US" sz="2200" b="1" dirty="0"/>
              <a:t>(“All the ends of the earth have seen the salvation of our God”)</a:t>
            </a:r>
          </a:p>
          <a:p>
            <a:endParaRPr lang="en-US" sz="2200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Gradual</a:t>
            </a:r>
            <a:r>
              <a:rPr lang="en-US" sz="2200" dirty="0"/>
              <a:t> (a lesson chant, performed after the first reading)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Proper: text from Psalm 97, lines 2-4 (continues from the Introit)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b="1" i="1" dirty="0"/>
              <a:t>Responsorial psalmody </a:t>
            </a:r>
            <a:r>
              <a:rPr lang="en-US" sz="2200" dirty="0"/>
              <a:t>(performed by a soloist alternating with a choir)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200" dirty="0"/>
              <a:t>Structure: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Response – </a:t>
            </a:r>
            <a:r>
              <a:rPr lang="en-US" sz="2200" dirty="0"/>
              <a:t>incipit by soloist, remainder by choir</a:t>
            </a:r>
            <a:endParaRPr lang="en-US" sz="2200" i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200" i="1" dirty="0"/>
              <a:t>Verse</a:t>
            </a:r>
            <a:r>
              <a:rPr lang="en-US" sz="2200" dirty="0"/>
              <a:t> (marked </a:t>
            </a:r>
            <a:r>
              <a:rPr lang="en-US" sz="2200" i="1" dirty="0"/>
              <a:t>V.</a:t>
            </a:r>
            <a:r>
              <a:rPr lang="en-US" sz="2200" dirty="0"/>
              <a:t>) – mostly by soloist, choir entering near the end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sz="2200" i="1" dirty="0"/>
              <a:t>Entries of the choir are marked by *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779107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2638</TotalTime>
  <Words>2469</Words>
  <Application>Microsoft Macintosh PowerPoint</Application>
  <PresentationFormat>Widescreen</PresentationFormat>
  <Paragraphs>250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Olga H.</dc:creator>
  <cp:lastModifiedBy>Olga H.</cp:lastModifiedBy>
  <cp:revision>86</cp:revision>
  <dcterms:created xsi:type="dcterms:W3CDTF">2021-01-11T22:20:06Z</dcterms:created>
  <dcterms:modified xsi:type="dcterms:W3CDTF">2021-01-15T21:18:43Z</dcterms:modified>
</cp:coreProperties>
</file>

<file path=docProps/thumbnail.jpeg>
</file>